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1100" r:id="rId2"/>
    <p:sldId id="1252" r:id="rId3"/>
    <p:sldId id="1101" r:id="rId4"/>
    <p:sldId id="1149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47" r:id="rId16"/>
    <p:sldId id="1248" r:id="rId17"/>
    <p:sldId id="1225" r:id="rId18"/>
    <p:sldId id="1226" r:id="rId19"/>
    <p:sldId id="1250" r:id="rId20"/>
    <p:sldId id="1227" r:id="rId21"/>
    <p:sldId id="1228" r:id="rId22"/>
    <p:sldId id="1229" r:id="rId23"/>
    <p:sldId id="1230" r:id="rId24"/>
    <p:sldId id="1231" r:id="rId25"/>
    <p:sldId id="1232" r:id="rId26"/>
    <p:sldId id="1233" r:id="rId27"/>
    <p:sldId id="1234" r:id="rId28"/>
    <p:sldId id="1235" r:id="rId29"/>
    <p:sldId id="1236" r:id="rId30"/>
    <p:sldId id="1237" r:id="rId31"/>
    <p:sldId id="1238" r:id="rId32"/>
    <p:sldId id="1239" r:id="rId33"/>
    <p:sldId id="1240" r:id="rId34"/>
    <p:sldId id="1241" r:id="rId35"/>
    <p:sldId id="1242" r:id="rId36"/>
    <p:sldId id="1243" r:id="rId37"/>
    <p:sldId id="1244" r:id="rId38"/>
    <p:sldId id="1245" r:id="rId39"/>
    <p:sldId id="1246" r:id="rId40"/>
    <p:sldId id="951" r:id="rId41"/>
    <p:sldId id="1253" r:id="rId42"/>
    <p:sldId id="952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13 </a:t>
            </a:r>
            <a:r>
              <a:rPr lang="en-US" altLang="en-US" sz="4000" dirty="0" smtClean="0"/>
              <a:t>– Lists (</a:t>
            </a:r>
            <a:r>
              <a:rPr lang="en-US" altLang="en-US" sz="4000" dirty="0" err="1" smtClean="0"/>
              <a:t>cont</a:t>
            </a:r>
            <a:r>
              <a:rPr lang="en-US" altLang="en-US" sz="4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help to think of 2D lists as a grid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[1,2,3], [4,5,6], [7,8,9]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69008" y="3440599"/>
          <a:ext cx="4279392" cy="121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9008" y="4664589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9008" y="5391026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36"/>
            <a:ext cx="8229600" cy="4156799"/>
          </a:xfrm>
        </p:spPr>
        <p:txBody>
          <a:bodyPr/>
          <a:lstStyle/>
          <a:p>
            <a:r>
              <a:rPr lang="en-US" dirty="0" smtClean="0"/>
              <a:t>You access an element by the index of </a:t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 smtClean="0"/>
              <a:t>row</a:t>
            </a:r>
            <a:r>
              <a:rPr lang="en-US" dirty="0" smtClean="0"/>
              <a:t>, and then the </a:t>
            </a:r>
            <a:r>
              <a:rPr lang="en-US" u="sng" dirty="0" smtClean="0"/>
              <a:t>column</a:t>
            </a:r>
            <a:endParaRPr lang="en-US" dirty="0"/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emember – indexing starts at 0!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194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u="sng" dirty="0"/>
              <a:t>row</a:t>
            </a:r>
            <a:r>
              <a:rPr lang="en-US" dirty="0"/>
              <a:t>, </a:t>
            </a:r>
            <a:r>
              <a:rPr lang="en-US" dirty="0" smtClean="0"/>
              <a:t>and then </a:t>
            </a:r>
            <a:r>
              <a:rPr lang="en-US" dirty="0"/>
              <a:t>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/>
                <a:gridCol w="1069848"/>
                <a:gridCol w="1069848"/>
                <a:gridCol w="1069848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399" y="3963978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[0][2]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5169406" y="3939594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3029710" y="4681727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108700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5169405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77" y="516864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[1][0]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[2][1]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95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[2][2]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 string is </a:t>
            </a:r>
            <a:r>
              <a:rPr lang="en-US" u="sng" dirty="0" smtClean="0"/>
              <a:t>like</a:t>
            </a:r>
            <a:r>
              <a:rPr lang="en-US" dirty="0" smtClean="0"/>
              <a:t> a list of characters</a:t>
            </a:r>
          </a:p>
          <a:p>
            <a:r>
              <a:rPr lang="en-US" dirty="0" smtClean="0"/>
              <a:t>So what is a list of strings?</a:t>
            </a:r>
          </a:p>
          <a:p>
            <a:pPr lvl="1"/>
            <a:r>
              <a:rPr lang="en-US" sz="3200" u="sng" dirty="0" smtClean="0"/>
              <a:t>Like</a:t>
            </a:r>
            <a:r>
              <a:rPr lang="en-US" sz="3200" dirty="0" smtClean="0"/>
              <a:t> a two-dimensional list!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have the index of the string (the row)</a:t>
            </a:r>
          </a:p>
          <a:p>
            <a:r>
              <a:rPr lang="en-US" dirty="0" smtClean="0"/>
              <a:t>And the index of the character (the column)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in Python don’t have to be rectangular</a:t>
            </a:r>
          </a:p>
          <a:p>
            <a:pPr lvl="1"/>
            <a:r>
              <a:rPr lang="en-US" sz="2800" dirty="0" smtClean="0"/>
              <a:t>They can be jagged (rows of different lengths)</a:t>
            </a:r>
          </a:p>
          <a:p>
            <a:pPr lvl="3"/>
            <a:endParaRPr lang="en-US" sz="2000" dirty="0" smtClean="0"/>
          </a:p>
          <a:p>
            <a:r>
              <a:rPr lang="en-US" dirty="0" smtClean="0"/>
              <a:t>Anything we could do </a:t>
            </a:r>
            <a:br>
              <a:rPr lang="en-US" dirty="0" smtClean="0"/>
            </a:br>
            <a:r>
              <a:rPr lang="en-US" dirty="0" smtClean="0"/>
              <a:t>with a one-dimensional</a:t>
            </a:r>
            <a:br>
              <a:rPr lang="en-US" dirty="0" smtClean="0"/>
            </a:br>
            <a:r>
              <a:rPr lang="en-US" dirty="0" smtClean="0"/>
              <a:t>list, we can do with a </a:t>
            </a:r>
            <a:br>
              <a:rPr lang="en-US" dirty="0" smtClean="0"/>
            </a:br>
            <a:r>
              <a:rPr lang="en-US" dirty="0" smtClean="0"/>
              <a:t>two-dimensional list</a:t>
            </a:r>
          </a:p>
          <a:p>
            <a:pPr lvl="1"/>
            <a:r>
              <a:rPr lang="en-US" dirty="0" smtClean="0"/>
              <a:t>Slicing, index, appending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4606" y="3344109"/>
          <a:ext cx="4279394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42"/>
                <a:gridCol w="611342"/>
                <a:gridCol w="611342"/>
                <a:gridCol w="611342"/>
                <a:gridCol w="611342"/>
                <a:gridCol w="611342"/>
                <a:gridCol w="611342"/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763" y="6023551"/>
            <a:ext cx="19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endParaRPr lang="en-US" sz="2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2D Creating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create a 2D list of symbols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dirty="0" smtClean="0"/>
              <a:t>, given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height: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&lt; width: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boardRow.append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gameBoard.append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2D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2D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= 0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col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 &lt;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 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[row][col], end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a newline at end of each row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row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0068" cy="4517689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Python</a:t>
            </a:r>
            <a:r>
              <a:rPr lang="en-US" dirty="0"/>
              <a:t>, certain structures cannot be altered once they are created and are called </a:t>
            </a:r>
            <a:r>
              <a:rPr lang="en-US" b="1" i="1" dirty="0" smtClean="0"/>
              <a:t>immutable</a:t>
            </a:r>
            <a:endParaRPr lang="en-US" dirty="0"/>
          </a:p>
          <a:p>
            <a:pPr lvl="1"/>
            <a:r>
              <a:rPr lang="en-US" sz="3200" dirty="0"/>
              <a:t>These include </a:t>
            </a:r>
            <a:r>
              <a:rPr lang="en-US" sz="3200" dirty="0" smtClean="0"/>
              <a:t>integers, Booleans, and strings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Other structures can be altered after </a:t>
            </a:r>
            <a:br>
              <a:rPr lang="en-US" dirty="0"/>
            </a:br>
            <a:r>
              <a:rPr lang="en-US" dirty="0"/>
              <a:t>they are created and are called </a:t>
            </a:r>
            <a:r>
              <a:rPr lang="en-US" b="1" i="1" dirty="0"/>
              <a:t>mutable</a:t>
            </a:r>
            <a:endParaRPr lang="en-US" b="1" dirty="0"/>
          </a:p>
          <a:p>
            <a:pPr lvl="1"/>
            <a:r>
              <a:rPr lang="en-US" sz="3200" dirty="0" smtClean="0"/>
              <a:t>This includes lists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59012" cy="4517689"/>
          </a:xfrm>
        </p:spPr>
        <p:txBody>
          <a:bodyPr/>
          <a:lstStyle/>
          <a:p>
            <a:r>
              <a:rPr lang="en-US" dirty="0" smtClean="0"/>
              <a:t>Do the variables change in the code below?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myList.append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Yes, the list is updated </a:t>
            </a:r>
            <a:r>
              <a:rPr lang="en-US" u="sng" dirty="0" smtClean="0"/>
              <a:t>in place</a:t>
            </a:r>
            <a:r>
              <a:rPr lang="en-US" dirty="0" smtClean="0"/>
              <a:t> to include “dog”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No, the string does </a:t>
            </a:r>
            <a:r>
              <a:rPr lang="en-US" u="sng" dirty="0" smtClean="0"/>
              <a:t>not</a:t>
            </a:r>
            <a:r>
              <a:rPr lang="en-US" dirty="0" smtClean="0"/>
              <a:t> change to uppercase</a:t>
            </a:r>
          </a:p>
          <a:p>
            <a:pPr lvl="1"/>
            <a:r>
              <a:rPr lang="en-US" dirty="0" smtClean="0"/>
              <a:t>Must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/>
              <a:t>to actually </a:t>
            </a:r>
            <a:r>
              <a:rPr lang="en-US" u="sng" dirty="0" smtClean="0"/>
              <a:t>change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  <a:p>
            <a:pPr lvl="1"/>
            <a:r>
              <a:rPr lang="en-US" dirty="0"/>
              <a:t>Meaning</a:t>
            </a:r>
          </a:p>
          <a:p>
            <a:pPr lvl="1"/>
            <a:r>
              <a:rPr lang="en-US" dirty="0"/>
              <a:t>Benefits</a:t>
            </a:r>
          </a:p>
          <a:p>
            <a:pPr lvl="3"/>
            <a:endParaRPr lang="en-US" dirty="0"/>
          </a:p>
          <a:p>
            <a:r>
              <a:rPr lang="en-US" dirty="0"/>
              <a:t>Program design</a:t>
            </a:r>
          </a:p>
          <a:p>
            <a:pPr lvl="1"/>
            <a:r>
              <a:rPr lang="en-US" dirty="0"/>
              <a:t>Top Down Design</a:t>
            </a:r>
          </a:p>
          <a:p>
            <a:pPr lvl="1"/>
            <a:r>
              <a:rPr lang="en-US" dirty="0"/>
              <a:t>Top Down Implementation</a:t>
            </a:r>
          </a:p>
          <a:p>
            <a:pPr lvl="1"/>
            <a:r>
              <a:rPr lang="en-US" dirty="0"/>
              <a:t>Bottom Up Implementation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580936" y="2432387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String Slicing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326412" y="1975186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387134">
            <a:off x="3590364" y="2218903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one list to another,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by default</a:t>
            </a:r>
            <a:r>
              <a:rPr lang="en-US" dirty="0" smtClean="0"/>
              <a:t> a </a:t>
            </a:r>
            <a:r>
              <a:rPr lang="en-US" b="1" i="1" dirty="0" smtClean="0"/>
              <a:t>shallow </a:t>
            </a:r>
            <a:r>
              <a:rPr lang="en-US" b="1" i="1" dirty="0"/>
              <a:t>copy</a:t>
            </a:r>
            <a:r>
              <a:rPr lang="en-US" dirty="0"/>
              <a:t> of the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Any “in place” changes that are made to the shallow copy show up in the “original” list</a:t>
            </a:r>
          </a:p>
          <a:p>
            <a:pPr marL="742950" lvl="2" indent="-342900"/>
            <a:r>
              <a:rPr lang="en-US" sz="2800" dirty="0"/>
              <a:t>Sort of like a </a:t>
            </a:r>
            <a:r>
              <a:rPr lang="en-US" sz="2800" dirty="0" smtClean="0"/>
              <a:t>nickname: </a:t>
            </a:r>
            <a:r>
              <a:rPr lang="en-US" sz="2800" dirty="0"/>
              <a:t>one variable can be accessed with two separate names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other option is a </a:t>
            </a:r>
            <a:r>
              <a:rPr lang="en-US" b="1" i="1" dirty="0" smtClean="0"/>
              <a:t>deep copy</a:t>
            </a:r>
            <a:r>
              <a:rPr lang="en-US" dirty="0" smtClean="0"/>
              <a:t> of the list, but you must specify this is what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and Deep 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shallow copy</a:t>
            </a:r>
            <a:r>
              <a:rPr lang="en-US" dirty="0" smtClean="0"/>
              <a:t> is when the new variable </a:t>
            </a:r>
            <a:br>
              <a:rPr lang="en-US" dirty="0" smtClean="0"/>
            </a:br>
            <a:r>
              <a:rPr lang="en-US" dirty="0" smtClean="0"/>
              <a:t>only points to the old variable, rather than making an actual complete copy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deep copy</a:t>
            </a:r>
            <a:r>
              <a:rPr lang="en-US" dirty="0" smtClean="0"/>
              <a:t> is the opposite, creating a complete copy of the list for the new variable</a:t>
            </a:r>
          </a:p>
          <a:p>
            <a:pPr lvl="3"/>
            <a:endParaRPr lang="en-US" dirty="0"/>
          </a:p>
          <a:p>
            <a:r>
              <a:rPr lang="en-US" dirty="0" smtClean="0"/>
              <a:t>Both of these are useful in their own way</a:t>
            </a:r>
          </a:p>
          <a:p>
            <a:pPr lvl="1"/>
            <a:r>
              <a:rPr lang="en-US" dirty="0" smtClean="0"/>
              <a:t>They serve different purposes</a:t>
            </a:r>
          </a:p>
          <a:p>
            <a:pPr lvl="1"/>
            <a:r>
              <a:rPr lang="en-US" dirty="0" smtClean="0"/>
              <a:t>One is </a:t>
            </a:r>
            <a:r>
              <a:rPr lang="en-US" u="sng" dirty="0" smtClean="0"/>
              <a:t>not</a:t>
            </a:r>
            <a:r>
              <a:rPr lang="en-US" dirty="0" smtClean="0"/>
              <a:t> “better” than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copy and its effects on the original: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"shallow copy: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253048"/>
            <a:ext cx="653716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'yellow', 'green']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shallow copy:  ['red', 'yellow', 'green']</a:t>
            </a:r>
          </a:p>
        </p:txBody>
      </p:sp>
    </p:spTree>
    <p:extLst>
      <p:ext uri="{BB962C8B-B14F-4D97-AF65-F5344CB8AC3E}">
        <p14:creationId xmlns:p14="http://schemas.microsoft.com/office/powerpoint/2010/main" val="846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make a shallow copy, we are essentially just giving the same list two different variable names</a:t>
            </a:r>
          </a:p>
          <a:p>
            <a:pPr lvl="1"/>
            <a:r>
              <a:rPr lang="en-US" dirty="0" smtClean="0"/>
              <a:t>They both </a:t>
            </a:r>
            <a:r>
              <a:rPr lang="en-US" b="1" i="1" dirty="0" smtClean="0"/>
              <a:t>reference</a:t>
            </a:r>
            <a:r>
              <a:rPr lang="en-US" dirty="0" smtClean="0"/>
              <a:t> the same place in memory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8" y="472879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108" y="5466408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396" y="5097600"/>
            <a:ext cx="32026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206752" y="4959625"/>
            <a:ext cx="1832644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2206752" y="5463481"/>
            <a:ext cx="1832644" cy="2337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There are two easy ways to do a deep copy:</a:t>
            </a:r>
          </a:p>
          <a:p>
            <a:pPr lvl="1"/>
            <a:r>
              <a:rPr lang="en-US" dirty="0" smtClean="0"/>
              <a:t>Use slicing, and “slice” out the entire list</a:t>
            </a:r>
          </a:p>
          <a:p>
            <a:pPr marL="914400" lvl="2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: ]</a:t>
            </a:r>
            <a:endParaRPr lang="en-US" sz="2000" dirty="0" smtClean="0"/>
          </a:p>
          <a:p>
            <a:pPr lvl="1"/>
            <a:r>
              <a:rPr lang="en-US" dirty="0" smtClean="0"/>
              <a:t>Cast the original as a list when assigning</a:t>
            </a:r>
          </a:p>
          <a:p>
            <a:pPr marL="91440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With these, Python </a:t>
            </a:r>
            <a:r>
              <a:rPr lang="en-US" b="1" i="1" dirty="0" smtClean="0"/>
              <a:t>returns</a:t>
            </a:r>
            <a:r>
              <a:rPr lang="en-US" dirty="0" smtClean="0"/>
              <a:t> a separate copy </a:t>
            </a:r>
            <a:br>
              <a:rPr lang="en-US" dirty="0" smtClean="0"/>
            </a:br>
            <a:r>
              <a:rPr lang="en-US" dirty="0" smtClean="0"/>
              <a:t>that it then assigns to the new variable</a:t>
            </a:r>
          </a:p>
          <a:p>
            <a:pPr lvl="1"/>
            <a:r>
              <a:rPr lang="en-US" sz="3200" dirty="0" smtClean="0"/>
              <a:t>Now we have two separate, independent lists!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[:]        </a:t>
            </a:r>
            <a:r>
              <a:rPr lang="en-US" sz="20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slicing to copy</a:t>
            </a:r>
            <a:endParaRPr lang="en-US" sz="20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list2[1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 = list(list1)     </a:t>
            </a:r>
            <a:r>
              <a:rPr lang="en-US" sz="2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casting to copy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list3.append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copy1: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copy2: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110500"/>
            <a:ext cx="65371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'blue']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copy1:    ['red', 'yellow']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copy2:    ['red', 'blue', 'purple']</a:t>
            </a:r>
          </a:p>
        </p:txBody>
      </p:sp>
    </p:spTree>
    <p:extLst>
      <p:ext uri="{BB962C8B-B14F-4D97-AF65-F5344CB8AC3E}">
        <p14:creationId xmlns:p14="http://schemas.microsoft.com/office/powerpoint/2010/main" val="22700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copy of the entire list’s contents, not just of the list itself</a:t>
            </a:r>
          </a:p>
          <a:p>
            <a:r>
              <a:rPr lang="en-US" dirty="0" smtClean="0"/>
              <a:t>Each variable now has its own individual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18" y="3953711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18" y="455335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106" y="3953711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1775062" y="4184544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1775062" y="4784185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0106" y="455335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0106" y="515299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418" y="5153234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list3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775062" y="5383825"/>
            <a:ext cx="1985044" cy="2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Mutability and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Is “Lazy”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 a lot bigger than Booleans,</a:t>
            </a:r>
            <a:br>
              <a:rPr lang="en-US" dirty="0" smtClean="0"/>
            </a:br>
            <a:r>
              <a:rPr lang="en-US" dirty="0" smtClean="0"/>
              <a:t>integers, or even strings!</a:t>
            </a:r>
          </a:p>
          <a:p>
            <a:r>
              <a:rPr lang="en-US" dirty="0" smtClean="0"/>
              <a:t>When we pass a list as an argument, Python doesn’t want to copy all of the values</a:t>
            </a:r>
          </a:p>
          <a:p>
            <a:pPr lvl="1"/>
            <a:r>
              <a:rPr lang="en-US" dirty="0" smtClean="0"/>
              <a:t>Copying can take a </a:t>
            </a:r>
            <a:r>
              <a:rPr lang="en-US" u="sng" dirty="0" smtClean="0"/>
              <a:t>lot</a:t>
            </a:r>
            <a:r>
              <a:rPr lang="en-US" dirty="0" smtClean="0"/>
              <a:t> of memory and time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Instead of the values, when we pass a list, Python actually sends a </a:t>
            </a:r>
            <a:r>
              <a:rPr lang="en-US" b="1" i="1" dirty="0" smtClean="0"/>
              <a:t>reference</a:t>
            </a:r>
            <a:r>
              <a:rPr lang="en-US" dirty="0" smtClean="0"/>
              <a:t> to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Functions,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arguments are passed to a function, their value is assigned to the formal parameters using the assignment operator</a:t>
            </a:r>
          </a:p>
          <a:p>
            <a:pPr lvl="2"/>
            <a:endParaRPr lang="en-US" dirty="0"/>
          </a:p>
          <a:p>
            <a:r>
              <a:rPr lang="en-US" dirty="0" smtClean="0"/>
              <a:t>With a list, we send a reference, not the value</a:t>
            </a:r>
          </a:p>
          <a:p>
            <a:r>
              <a:rPr lang="en-US" dirty="0" smtClean="0"/>
              <a:t>So does the function have a deep copy?</a:t>
            </a:r>
          </a:p>
          <a:p>
            <a:pPr lvl="1"/>
            <a:r>
              <a:rPr lang="en-US" sz="3200" dirty="0" smtClean="0"/>
              <a:t>No, it has a </a:t>
            </a:r>
            <a:r>
              <a:rPr lang="en-US" sz="3200" i="1" u="sng" dirty="0" smtClean="0"/>
              <a:t>shallow</a:t>
            </a:r>
            <a:r>
              <a:rPr lang="en-US" sz="3200" dirty="0" smtClean="0"/>
              <a:t> copy!</a:t>
            </a:r>
            <a:endParaRPr lang="en-US" sz="3200" dirty="0"/>
          </a:p>
          <a:p>
            <a:pPr lvl="1"/>
            <a:r>
              <a:rPr lang="en-US" sz="3200" dirty="0" smtClean="0"/>
              <a:t>It’s a </a:t>
            </a:r>
            <a:r>
              <a:rPr lang="en-US" sz="3200" b="1" i="1" dirty="0" smtClean="0"/>
              <a:t>reference</a:t>
            </a:r>
            <a:r>
              <a:rPr lang="en-US" sz="3200" dirty="0" smtClean="0"/>
              <a:t> to the original list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982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reference</a:t>
            </a:r>
            <a:r>
              <a:rPr lang="en-US" dirty="0" smtClean="0"/>
              <a:t> essentially states </a:t>
            </a:r>
            <a:r>
              <a:rPr lang="en-US" u="sng" dirty="0" smtClean="0"/>
              <a:t>where</a:t>
            </a:r>
            <a:r>
              <a:rPr lang="en-US" dirty="0" smtClean="0"/>
              <a:t> the </a:t>
            </a:r>
            <a:br>
              <a:rPr lang="en-US" dirty="0" smtClean="0"/>
            </a:br>
            <a:r>
              <a:rPr lang="en-US" dirty="0" smtClean="0"/>
              <a:t>list is stored in the computer’s memory</a:t>
            </a:r>
          </a:p>
          <a:p>
            <a:pPr lvl="1"/>
            <a:r>
              <a:rPr lang="en-US" dirty="0" smtClean="0"/>
              <a:t>Mutable objects are always passed by reference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lists are </a:t>
            </a:r>
            <a:r>
              <a:rPr lang="en-US" b="1" i="1" dirty="0" smtClean="0"/>
              <a:t>mutable</a:t>
            </a:r>
            <a:r>
              <a:rPr lang="en-US" dirty="0" smtClean="0"/>
              <a:t>, that means that the function the list was passed to now has direct access to the “original” list</a:t>
            </a:r>
          </a:p>
          <a:p>
            <a:pPr lvl="1"/>
            <a:r>
              <a:rPr lang="en-US" dirty="0" smtClean="0"/>
              <a:t>And can change its contents!!!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 smtClean="0"/>
              <a:t> has a list called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 smtClean="0"/>
              <a:t>Instead of copying over all of </a:t>
            </a:r>
            <a:br>
              <a:rPr lang="en-US" sz="3100" dirty="0" smtClean="0"/>
            </a:br>
            <a:r>
              <a:rPr lang="en-US" sz="3100" dirty="0" smtClean="0"/>
              <a:t>the values stored in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Python will instead pass a </a:t>
            </a:r>
            <a:br>
              <a:rPr lang="en-US" sz="3100" dirty="0" smtClean="0"/>
            </a:br>
            <a:r>
              <a:rPr lang="en-US" sz="3100" b="1" i="1" dirty="0" smtClean="0"/>
              <a:t>reference</a:t>
            </a:r>
            <a:r>
              <a:rPr lang="en-US" sz="3100" dirty="0" smtClean="0"/>
              <a:t> to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3100" dirty="0" smtClean="0"/>
              <a:t>And now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has direct access to the</a:t>
            </a:r>
            <a:br>
              <a:rPr lang="en-US" sz="3100" dirty="0"/>
            </a:br>
            <a:r>
              <a:rPr lang="en-US" sz="3100" dirty="0"/>
              <a:t>actual contents of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dirty="0"/>
          </a:p>
          <a:p>
            <a:endParaRPr lang="en-US" sz="3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parameter is passed that is </a:t>
            </a:r>
            <a:r>
              <a:rPr lang="en-US" b="1" i="1" dirty="0" smtClean="0"/>
              <a:t>mutable</a:t>
            </a:r>
            <a:r>
              <a:rPr lang="en-US" dirty="0" smtClean="0"/>
              <a:t>, it is now possible for the second function to directly access and change the contents</a:t>
            </a:r>
          </a:p>
          <a:p>
            <a:pPr lvl="3"/>
            <a:endParaRPr lang="en-US" dirty="0"/>
          </a:p>
          <a:p>
            <a:r>
              <a:rPr lang="en-US" dirty="0" smtClean="0"/>
              <a:t>This only works if we change the variable </a:t>
            </a:r>
            <a:br>
              <a:rPr lang="en-US" dirty="0" smtClean="0"/>
            </a:br>
            <a:r>
              <a:rPr lang="en-US" dirty="0" smtClean="0"/>
              <a:t>“in place” – assigning a new overall value to the variable will </a:t>
            </a:r>
            <a:r>
              <a:rPr lang="en-US" u="sng" dirty="0" smtClean="0"/>
              <a:t>override</a:t>
            </a:r>
            <a:r>
              <a:rPr lang="en-US" dirty="0" smtClean="0"/>
              <a:t> the mutability</a:t>
            </a:r>
          </a:p>
          <a:p>
            <a:pPr lvl="1"/>
            <a:r>
              <a:rPr lang="en-US" dirty="0"/>
              <a:t>Any “in place” changes that are made to the shallow copy show up in the “original”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 smtClean="0"/>
              <a:t>A good general rule for if a change is “in place”:</a:t>
            </a:r>
          </a:p>
          <a:p>
            <a:pPr lvl="2"/>
            <a:endParaRPr lang="en-US" dirty="0" smtClean="0"/>
          </a:p>
          <a:p>
            <a:r>
              <a:rPr lang="en-US" dirty="0"/>
              <a:t>When you use something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on </a:t>
            </a:r>
            <a:r>
              <a:rPr lang="en-US" dirty="0" smtClean="0"/>
              <a:t>the list, that’s an “in place” change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use the </a:t>
            </a:r>
            <a:r>
              <a:rPr lang="en-US" b="1" i="1" dirty="0" smtClean="0"/>
              <a:t>assignment operator</a:t>
            </a:r>
            <a:r>
              <a:rPr lang="en-US" dirty="0" smtClean="0"/>
              <a:t>, then that’s </a:t>
            </a:r>
            <a:r>
              <a:rPr lang="en-US" u="sng" dirty="0" smtClean="0"/>
              <a:t>not</a:t>
            </a:r>
            <a:r>
              <a:rPr lang="en-US" dirty="0" smtClean="0"/>
              <a:t> an “in place” change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Unless you are editing </a:t>
            </a:r>
            <a:r>
              <a:rPr lang="en-US" u="sng" dirty="0" smtClean="0"/>
              <a:t>one element</a:t>
            </a:r>
            <a:r>
              <a:rPr lang="en-US" dirty="0" smtClean="0"/>
              <a:t>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Mutability 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729" y="1795307"/>
            <a:ext cx="4154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unction is called, and formal parameter F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is assigned the argument 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92" y="3100652"/>
            <a:ext cx="162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immutable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(integer, string)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9975" y="3100652"/>
            <a:ext cx="1364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is </a:t>
            </a:r>
            <a:r>
              <a:rPr lang="en-US" b="1" i="1" dirty="0" smtClean="0">
                <a:solidFill>
                  <a:prstClr val="black"/>
                </a:solidFill>
              </a:rPr>
              <a:t>mutable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(lists)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24" y="4547890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4824" y="4149013"/>
            <a:ext cx="223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assigned to something else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[0, 1]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"hello"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0976" y="4149013"/>
            <a:ext cx="18476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 is modified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in place</a:t>
            </a: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F.append</a:t>
            </a:r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 = 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239" y="5853051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778" y="5853051"/>
            <a:ext cx="13080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b="1" dirty="0" smtClean="0">
                <a:solidFill>
                  <a:prstClr val="black"/>
                </a:solidFill>
              </a:rPr>
              <a:t>changes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If F changes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95728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49342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474213" y="3746983"/>
            <a:ext cx="6317" cy="8009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08970" y="3746983"/>
            <a:ext cx="204282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3" idx="0"/>
          </p:cNvCxnSpPr>
          <p:nvPr/>
        </p:nvCxnSpPr>
        <p:spPr>
          <a:xfrm>
            <a:off x="5080928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2914" y="3746983"/>
            <a:ext cx="204281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>
            <a:off x="7554803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copies are </a:t>
            </a:r>
            <a:r>
              <a:rPr lang="en-US" u="sng" dirty="0" smtClean="0"/>
              <a:t>not</a:t>
            </a:r>
            <a:r>
              <a:rPr lang="en-US" dirty="0" smtClean="0"/>
              <a:t> a bad thing!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Being able to </a:t>
            </a:r>
          </a:p>
          <a:p>
            <a:pPr lvl="1"/>
            <a:r>
              <a:rPr lang="en-US" sz="3200" dirty="0" smtClean="0"/>
              <a:t>Pass a list to a function</a:t>
            </a:r>
          </a:p>
          <a:p>
            <a:pPr lvl="1"/>
            <a:r>
              <a:rPr lang="en-US" sz="3200" dirty="0" smtClean="0"/>
              <a:t>Have that function make in place changes</a:t>
            </a:r>
          </a:p>
          <a:p>
            <a:pPr lvl="1"/>
            <a:r>
              <a:rPr lang="en-US" sz="3200" dirty="0" smtClean="0"/>
              <a:t>And have those changes “stick”</a:t>
            </a:r>
          </a:p>
          <a:p>
            <a:r>
              <a:rPr lang="en-US" dirty="0" smtClean="0"/>
              <a:t>Can be very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43" y="2644170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14270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0104 0.32315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157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and Adopting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Write a program that contains the following:</a:t>
            </a:r>
          </a:p>
          <a:p>
            <a:pPr lvl="3"/>
            <a:endParaRPr lang="en-US" dirty="0"/>
          </a:p>
          <a:p>
            <a:r>
              <a:rPr lang="en-US" sz="3000" dirty="0" smtClean="0"/>
              <a:t>A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 with a list of dogs at an adoption event</a:t>
            </a:r>
          </a:p>
          <a:p>
            <a:pPr lvl="1"/>
            <a:r>
              <a:rPr lang="en-US" dirty="0" smtClean="0"/>
              <a:t>Use deep copy to “clone” the dogs by creating a second, unique list</a:t>
            </a:r>
          </a:p>
          <a:p>
            <a:r>
              <a:rPr lang="en-US" sz="3000" dirty="0" smtClean="0"/>
              <a:t>An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adopt()</a:t>
            </a:r>
            <a:r>
              <a:rPr lang="en-US" sz="3000" dirty="0" smtClean="0"/>
              <a:t> function that takes in a list of dogs, and replaces all of their names with “adopted!”</a:t>
            </a:r>
          </a:p>
          <a:p>
            <a:pPr lvl="1"/>
            <a:r>
              <a:rPr lang="en-US" dirty="0" smtClean="0"/>
              <a:t>These changes should “stick”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as well, </a:t>
            </a:r>
            <a:r>
              <a:rPr lang="en-US" u="sng" dirty="0" smtClean="0"/>
              <a:t>without</a:t>
            </a:r>
            <a:r>
              <a:rPr lang="en-US" dirty="0" smtClean="0"/>
              <a:t> the function returning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To review what we know about lists already</a:t>
            </a:r>
          </a:p>
          <a:p>
            <a:endParaRPr lang="en-US" dirty="0"/>
          </a:p>
          <a:p>
            <a:r>
              <a:rPr lang="en-US" dirty="0"/>
              <a:t>To learn more about lists in Python</a:t>
            </a:r>
          </a:p>
          <a:p>
            <a:r>
              <a:rPr lang="en-US" dirty="0"/>
              <a:t>To understand two-dimensional lists</a:t>
            </a:r>
          </a:p>
          <a:p>
            <a:pPr lvl="1"/>
            <a:r>
              <a:rPr lang="en-US" dirty="0"/>
              <a:t>(And more dimensions!)</a:t>
            </a:r>
          </a:p>
          <a:p>
            <a:r>
              <a:rPr lang="en-US" dirty="0"/>
              <a:t>To practice passing lists to functions</a:t>
            </a:r>
          </a:p>
          <a:p>
            <a:r>
              <a:rPr lang="en-US" dirty="0"/>
              <a:t>To learn about mutability and its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</a:p>
          <a:p>
            <a:pPr lvl="1"/>
            <a:r>
              <a:rPr lang="en-US" dirty="0" smtClean="0"/>
              <a:t>Centers the screen on the cursor’s location</a:t>
            </a:r>
          </a:p>
          <a:p>
            <a:pPr lvl="1"/>
            <a:endParaRPr lang="en-US" dirty="0"/>
          </a:p>
          <a:p>
            <a:r>
              <a:rPr lang="en-US" dirty="0" smtClean="0"/>
              <a:t>Use the shortcut again to “move” the </a:t>
            </a:r>
            <a:br>
              <a:rPr lang="en-US" dirty="0" smtClean="0"/>
            </a:br>
            <a:r>
              <a:rPr lang="en-US" dirty="0" smtClean="0"/>
              <a:t>screen so the cursor’s at the top</a:t>
            </a:r>
          </a:p>
          <a:p>
            <a:pPr lvl="1"/>
            <a:r>
              <a:rPr lang="en-US" dirty="0" smtClean="0"/>
              <a:t>Use it a third time to move it to the bottom</a:t>
            </a:r>
          </a:p>
          <a:p>
            <a:pPr lvl="1"/>
            <a:r>
              <a:rPr lang="en-US" dirty="0" smtClean="0"/>
              <a:t>Once more will cycle it back to the center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is out on Blackboard now</a:t>
            </a:r>
          </a:p>
          <a:p>
            <a:pPr lvl="1"/>
            <a:r>
              <a:rPr lang="en-US" b="1" i="1" u="sng" dirty="0"/>
              <a:t>Design</a:t>
            </a:r>
            <a:r>
              <a:rPr lang="en-US" dirty="0"/>
              <a:t> is due by Friday (</a:t>
            </a:r>
            <a:r>
              <a:rPr lang="en-US" dirty="0" smtClean="0"/>
              <a:t>Mar 29th</a:t>
            </a:r>
            <a:r>
              <a:rPr lang="en-US" dirty="0"/>
              <a:t>) at </a:t>
            </a:r>
            <a:r>
              <a:rPr lang="en-US" dirty="0" smtClean="0"/>
              <a:t>11:59:59 </a:t>
            </a:r>
            <a:r>
              <a:rPr lang="en-US" dirty="0"/>
              <a:t>PM</a:t>
            </a:r>
          </a:p>
          <a:p>
            <a:pPr lvl="2"/>
            <a:r>
              <a:rPr lang="en-US" dirty="0"/>
              <a:t>Design is provided, but you must still think about it carefully to figure out how everything fits together!</a:t>
            </a:r>
          </a:p>
          <a:p>
            <a:pPr lvl="1"/>
            <a:r>
              <a:rPr lang="en-US" b="1" i="1" u="sng" dirty="0"/>
              <a:t>Project</a:t>
            </a:r>
            <a:r>
              <a:rPr lang="en-US" dirty="0"/>
              <a:t> is due by Friday (Apr </a:t>
            </a:r>
            <a:r>
              <a:rPr lang="en-US" dirty="0" smtClean="0"/>
              <a:t>5th</a:t>
            </a:r>
            <a:r>
              <a:rPr lang="en-US" dirty="0"/>
              <a:t>) at </a:t>
            </a:r>
            <a:r>
              <a:rPr lang="en-US" dirty="0" smtClean="0"/>
              <a:t>11:59:59 PM</a:t>
            </a:r>
          </a:p>
          <a:p>
            <a:pPr lvl="1"/>
            <a:endParaRPr lang="en-US" dirty="0"/>
          </a:p>
          <a:p>
            <a:r>
              <a:rPr lang="en-US" dirty="0" smtClean="0"/>
              <a:t>Second midterm exam is April 15th and 16th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Tesseract:</a:t>
            </a:r>
          </a:p>
          <a:p>
            <a:pPr lvl="1"/>
            <a:r>
              <a:rPr lang="en-US" sz="1600" dirty="0"/>
              <a:t>https://commons.wikimedia.org/wiki/File:Tesseract.gif</a:t>
            </a:r>
          </a:p>
          <a:p>
            <a:r>
              <a:rPr lang="en-US" sz="2000" dirty="0" smtClean="0"/>
              <a:t>Cardboard </a:t>
            </a:r>
            <a:r>
              <a:rPr lang="en-US" sz="2000" dirty="0"/>
              <a:t>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List Algorithm: Iterating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Write the code to iterate over and print out  the contents of a list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index += 1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hold any type (</a:t>
            </a:r>
            <a:r>
              <a:rPr lang="en-US" dirty="0" err="1"/>
              <a:t>int</a:t>
            </a:r>
            <a:r>
              <a:rPr lang="en-US" dirty="0"/>
              <a:t>, string, float, etc.)</a:t>
            </a:r>
          </a:p>
          <a:p>
            <a:pPr lvl="1"/>
            <a:r>
              <a:rPr lang="en-US" sz="3200" dirty="0"/>
              <a:t>This means they can also hold </a:t>
            </a:r>
            <a:r>
              <a:rPr lang="en-US" sz="3200" dirty="0" smtClean="0"/>
              <a:t>another list</a:t>
            </a:r>
            <a:endParaRPr lang="en-US" sz="3200" dirty="0"/>
          </a:p>
          <a:p>
            <a:pPr lvl="2"/>
            <a:endParaRPr lang="en-US" dirty="0"/>
          </a:p>
          <a:p>
            <a:r>
              <a:rPr lang="en-US" dirty="0" smtClean="0"/>
              <a:t>We’ve looked at lists as being one-dimensional</a:t>
            </a:r>
          </a:p>
          <a:p>
            <a:pPr lvl="1"/>
            <a:r>
              <a:rPr lang="en-US" sz="3200" dirty="0" smtClean="0"/>
              <a:t>But lists can also be two- </a:t>
            </a:r>
            <a:br>
              <a:rPr lang="en-US" sz="3200" dirty="0" smtClean="0"/>
            </a:br>
            <a:r>
              <a:rPr lang="en-US" sz="3200" dirty="0" smtClean="0"/>
              <a:t>(or three- or four- or five-, etc.) dimensional!</a:t>
            </a:r>
            <a:endParaRPr lang="en-US" sz="3200" dirty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4" y="4320859"/>
            <a:ext cx="2023380" cy="202338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6485639" y="548420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8044203" y="414245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539842" y="4088253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8044203" y="5504792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230" y="4270465"/>
            <a:ext cx="2103120" cy="2103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Lists: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square brackets to indicate lists</a:t>
            </a:r>
            <a:endParaRPr lang="en-US" dirty="0"/>
          </a:p>
          <a:p>
            <a:pPr lvl="1"/>
            <a:r>
              <a:rPr lang="en-US" dirty="0" smtClean="0"/>
              <a:t>2D lists are essentially a </a:t>
            </a:r>
            <a:r>
              <a:rPr lang="en-US" u="sng" dirty="0" smtClean="0"/>
              <a:t>list</a:t>
            </a:r>
            <a:r>
              <a:rPr lang="en-US" dirty="0" smtClean="0"/>
              <a:t> of </a:t>
            </a:r>
            <a:r>
              <a:rPr lang="en-US" u="sng" dirty="0" smtClean="0"/>
              <a:t>lists</a:t>
            </a:r>
            <a:endParaRPr lang="en-US" dirty="0" smtClean="0"/>
          </a:p>
          <a:p>
            <a:pPr lvl="1"/>
            <a:r>
              <a:rPr lang="en-US" dirty="0" smtClean="0"/>
              <a:t>What do you think the syntax will look like?</a:t>
            </a:r>
            <a:endParaRPr lang="en-US" dirty="0"/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"first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9219" y="492321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Same code, just lined up to be more readable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19138</TotalTime>
  <Words>1506</Words>
  <Application>Microsoft Office PowerPoint</Application>
  <PresentationFormat>On-screen Show (4:3)</PresentationFormat>
  <Paragraphs>381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13 – Lists (cont)</vt:lpstr>
      <vt:lpstr>Last Class We Covered</vt:lpstr>
      <vt:lpstr>Any Questions from Last Time?</vt:lpstr>
      <vt:lpstr>Today’s Objectives</vt:lpstr>
      <vt:lpstr>List Review</vt:lpstr>
      <vt:lpstr>Vital List Algorithm: Iterating</vt:lpstr>
      <vt:lpstr>Two-Dimensional Lists</vt:lpstr>
      <vt:lpstr>Two-Dimensional Lists</vt:lpstr>
      <vt:lpstr>Two-Dimensional Lists: Syntax</vt:lpstr>
      <vt:lpstr>Two-Dimensional Lists: A Grid</vt:lpstr>
      <vt:lpstr>Two-Dimensional Lists: A Grid</vt:lpstr>
      <vt:lpstr>Two-Dimensional Lists: A Grid</vt:lpstr>
      <vt:lpstr>Lists of Strings</vt:lpstr>
      <vt:lpstr>Lists of Strings</vt:lpstr>
      <vt:lpstr>Vital List Algorithm: 2D Creating</vt:lpstr>
      <vt:lpstr>Vital List Algorithm: 2D Iterating</vt:lpstr>
      <vt:lpstr>Mutability</vt:lpstr>
      <vt:lpstr>Mutable and Immutable</vt:lpstr>
      <vt:lpstr>Mutability Example</vt:lpstr>
      <vt:lpstr>Lists and Mutability</vt:lpstr>
      <vt:lpstr>Shallow and Deep Copies</vt:lpstr>
      <vt:lpstr>Shallow Copy Example</vt:lpstr>
      <vt:lpstr>Shallow Copy</vt:lpstr>
      <vt:lpstr>Deep Copy</vt:lpstr>
      <vt:lpstr>Deep Copy Example</vt:lpstr>
      <vt:lpstr>Deep Copy</vt:lpstr>
      <vt:lpstr>Mutability and Functions</vt:lpstr>
      <vt:lpstr>Python Is “Lazy”</vt:lpstr>
      <vt:lpstr>Lists, Functions, and Mutability</vt:lpstr>
      <vt:lpstr>References</vt:lpstr>
      <vt:lpstr>PowerPoint Presentation</vt:lpstr>
      <vt:lpstr>PowerPoint Presentation</vt:lpstr>
      <vt:lpstr>PowerPoint Presentation</vt:lpstr>
      <vt:lpstr>Mutability in Functions</vt:lpstr>
      <vt:lpstr>Scope and Mutability in Functions</vt:lpstr>
      <vt:lpstr>Scope and Mutability in Functions</vt:lpstr>
      <vt:lpstr>Using Mutability</vt:lpstr>
      <vt:lpstr>PowerPoint Presentation</vt:lpstr>
      <vt:lpstr>Cloning and Adopting Dogs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341</cp:revision>
  <dcterms:created xsi:type="dcterms:W3CDTF">2014-05-05T14:25:42Z</dcterms:created>
  <dcterms:modified xsi:type="dcterms:W3CDTF">2019-03-27T17:03:33Z</dcterms:modified>
</cp:coreProperties>
</file>